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Pretendard Bold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Heebo ExtraBold" pitchFamily="2" charset="-79"/>
      <p:bold r:id="rId30"/>
    </p:embeddedFont>
    <p:embeddedFont>
      <p:font typeface="Heebo Light" pitchFamily="2" charset="-79"/>
      <p:regular r:id="rId31"/>
    </p:embeddedFont>
    <p:embeddedFont>
      <p:font typeface="Heebo Medium" pitchFamily="2" charset="-79"/>
      <p:bold r:id="rId32"/>
    </p:embeddedFont>
    <p:embeddedFont>
      <p:font typeface="Heebo Regular" panose="020B0600000101010101" charset="-79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16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1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7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7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8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51.png"/><Relationship Id="rId1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6.png"/><Relationship Id="rId7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5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92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15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16294100" y="1308100"/>
            <a:ext cx="2451100" cy="245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 rot="1260000">
            <a:off x="13068300" y="1778000"/>
            <a:ext cx="2933700" cy="292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16027400" y="5422900"/>
            <a:ext cx="3073400" cy="307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1300" y="9499600"/>
            <a:ext cx="187833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7886700"/>
            <a:ext cx="520700" cy="520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63700" y="7899400"/>
            <a:ext cx="8610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전자공학부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임베디드시스템전공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5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조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이상훈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,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위정민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3400" y="2311400"/>
            <a:ext cx="8699500" cy="6667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12800" y="3962400"/>
            <a:ext cx="96266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900" b="0" i="0" u="none" strike="noStrike" spc="-200">
                <a:solidFill>
                  <a:srgbClr val="3D4752"/>
                </a:solidFill>
                <a:latin typeface="Heebo Medium"/>
              </a:rPr>
              <a:t>Mini System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" y="889000"/>
            <a:ext cx="56642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631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92200"/>
            <a:ext cx="3810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7400" y="977900"/>
            <a:ext cx="7950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3: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주행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판단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결정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제어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(MAIN_MCU)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5900" y="2057400"/>
            <a:ext cx="16522700" cy="417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if          0 &lt; TTC &lt; TTC_DANGER =&gt; DANGER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-&gt;   MOTOR_STOP</a:t>
            </a:r>
          </a:p>
          <a:p>
            <a:pPr lvl="1" algn="l">
              <a:lnSpc>
                <a:spcPct val="116199"/>
              </a:lnSpc>
            </a:pPr>
            <a:endParaRPr lang="en-US" sz="23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else if  TTC &lt;TTC_WARNING      =&gt; WARNING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-&gt;   SPEED_DOWN</a:t>
            </a:r>
          </a:p>
          <a:p>
            <a:pPr lvl="1" algn="l">
              <a:lnSpc>
                <a:spcPct val="116199"/>
              </a:lnSpc>
            </a:pPr>
            <a:endParaRPr lang="en-US" sz="23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else                                                  =&gt; SAFE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      -&gt;   if(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&lt;D_EMERGENCY)   -&gt;  MOTOR_STOP  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                   else if(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현재거리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&lt;D_CAUTION) -&gt; SPEED_DOWN 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                   else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                    -&gt;if(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이전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모터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명령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==MOTOR_STOP)         -&gt;SPEED_DOWN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                    -&gt;else if(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이전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모터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명령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==SPEED_DOWN) -&gt;SPEED_UP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                    -&gt;else                                                             -&gt;SPEED_STAY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7061200"/>
            <a:ext cx="112395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감속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정지는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FCW Logic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기반의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상위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제어에서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결정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가속은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FCW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상태가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SAFE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경우에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한해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하위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제어를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수행</a:t>
            </a:r>
          </a:p>
          <a:p>
            <a:pPr lvl="0" algn="l">
              <a:lnSpc>
                <a:spcPct val="116199"/>
              </a:lnSpc>
            </a:pPr>
            <a:endParaRPr lang="ko-KR" sz="27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9800" y="8267700"/>
            <a:ext cx="11239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상대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값과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TTC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MAIN MCU LCD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출력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결정된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제어명령과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상태는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SUB_MCU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에게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(UART1)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5600" y="1638300"/>
            <a:ext cx="16395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|                      TTC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조건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| |  FCW_logic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| |                                          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모터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명령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|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60000">
            <a:off x="12471400" y="5575300"/>
            <a:ext cx="39878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066800"/>
            <a:ext cx="3810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641600"/>
            <a:ext cx="32131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210300"/>
            <a:ext cx="3111500" cy="313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0400" y="939800"/>
            <a:ext cx="12242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4: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모터명령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모터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제어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(SUB_MCU)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200" y="2171700"/>
            <a:ext cx="7823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드라이버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L298n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500" y="5410200"/>
            <a:ext cx="7823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기어박스장착모터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(NP01D-288)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32200" y="7061200"/>
            <a:ext cx="7823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전압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범위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:3.0 - 12.0V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32200" y="3454400"/>
            <a:ext cx="51054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전압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: +5~ +35 V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전압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감소량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: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2.0 ~ 2.5 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600" y="9144000"/>
            <a:ext cx="17640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초기에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6V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전압을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하였지만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pwm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제어를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ocr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250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이상으로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하지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않으면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동작하지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않음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전압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=&gt;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두개의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모터드라이버를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원활하게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돌리기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12V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전압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endParaRPr lang="ko-KR" sz="27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00" y="2641600"/>
            <a:ext cx="5067300" cy="217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700" y="5600700"/>
            <a:ext cx="8102600" cy="292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684000" y="2984500"/>
            <a:ext cx="4027932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dirty="0">
                <a:solidFill>
                  <a:srgbClr val="3D4752"/>
                </a:solidFill>
                <a:latin typeface="Heebo Medium"/>
              </a:rPr>
              <a:t>TimerCounter1, 3 </a:t>
            </a:r>
            <a:r>
              <a:rPr lang="ko-KR" sz="2900" b="0" i="0" u="none" strike="noStrike" dirty="0">
                <a:solidFill>
                  <a:srgbClr val="3D4752"/>
                </a:solidFill>
                <a:ea typeface="Heebo Medium"/>
              </a:rPr>
              <a:t>사용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82832" y="3840988"/>
            <a:ext cx="42291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646464"/>
                </a:solidFill>
                <a:ea typeface="Heebo Light"/>
              </a:rPr>
              <a:t>두개의</a:t>
            </a:r>
            <a:r>
              <a:rPr lang="en-US" sz="2000" b="0" i="0" u="none" strike="noStrike" dirty="0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 dirty="0">
                <a:solidFill>
                  <a:srgbClr val="646464"/>
                </a:solidFill>
                <a:ea typeface="Heebo Light"/>
              </a:rPr>
              <a:t>모터드라이버를</a:t>
            </a:r>
            <a:r>
              <a:rPr lang="en-US" sz="2000" b="0" i="0" u="none" strike="noStrike" dirty="0">
                <a:solidFill>
                  <a:srgbClr val="646464"/>
                </a:solidFill>
                <a:latin typeface="Heebo Light"/>
              </a:rPr>
              <a:t> PWM </a:t>
            </a:r>
            <a:r>
              <a:rPr lang="ko-KR" sz="2000" b="0" i="0" u="none" strike="noStrike" dirty="0">
                <a:solidFill>
                  <a:srgbClr val="646464"/>
                </a:solidFill>
                <a:ea typeface="Heebo Light"/>
              </a:rPr>
              <a:t>기반</a:t>
            </a:r>
            <a:r>
              <a:rPr lang="en-US" sz="2000" b="0" i="0" u="none" strike="noStrike" dirty="0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 dirty="0">
                <a:solidFill>
                  <a:srgbClr val="646464"/>
                </a:solidFill>
                <a:ea typeface="Heebo Light"/>
              </a:rPr>
              <a:t>제어</a:t>
            </a:r>
            <a:r>
              <a:rPr lang="en-US" sz="2000" b="0" i="0" u="none" strike="noStrike" dirty="0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 dirty="0">
                <a:solidFill>
                  <a:srgbClr val="646464"/>
                </a:solidFill>
                <a:ea typeface="Heebo Light"/>
              </a:rPr>
              <a:t>하기</a:t>
            </a:r>
            <a:r>
              <a:rPr lang="en-US" sz="2000" b="0" i="0" u="none" strike="noStrike" dirty="0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 dirty="0">
                <a:solidFill>
                  <a:srgbClr val="646464"/>
                </a:solidFill>
                <a:ea typeface="Heebo Light"/>
              </a:rPr>
              <a:t>위함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31400" y="6070600"/>
            <a:ext cx="79248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모터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==SPEED_UP        -&gt;OCR1,3 = motor_speed_basic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모터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==SPEED_DOWN -&gt;OCR1,3 = motor_speed_decrease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모터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==SPEED_STAY    -&gt;OCR1,3 =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현재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OCR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값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유지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모터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==MOTOR_STOP  -&gt;OCR1,3 = 3ms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마다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10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씩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감소</a:t>
            </a: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                                                  -&gt;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최종값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0(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급제동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방지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3700" y="1638300"/>
            <a:ext cx="15201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MAIN_MCU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명령을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모터드라이버를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동작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231900"/>
            <a:ext cx="381000" cy="381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1104900"/>
            <a:ext cx="12242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5:FCW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상태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부저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제어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(SUB_MCU)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2603500"/>
            <a:ext cx="6959600" cy="217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5562600"/>
            <a:ext cx="8102600" cy="292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3619500"/>
            <a:ext cx="3111500" cy="298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90400" y="3149600"/>
            <a:ext cx="36830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TimerCounter 2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사용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71200" y="3873500"/>
            <a:ext cx="6426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타이머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비교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인터럽트를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이용한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주파수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기반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부저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제어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위함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0" y="5727700"/>
            <a:ext cx="79248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DANGER         :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연속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경고음</a:t>
            </a: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                                - 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고주파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연속음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(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약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2200 Hz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계열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WARNING      :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이중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비프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(Double Beep)</a:t>
            </a: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-                              -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패턴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 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저주파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단속음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(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약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700 Hz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계열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                               -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짧은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ON/OFF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반복으로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경고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전달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SAFE               :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부저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비활성화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(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무음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)</a:t>
            </a:r>
          </a:p>
          <a:p>
            <a:pPr lvl="0" algn="l">
              <a:lnSpc>
                <a:spcPct val="124499"/>
              </a:lnSpc>
            </a:pPr>
            <a:endParaRPr lang="en-US" sz="2100" b="0" i="0" u="none" strike="noStrike">
              <a:solidFill>
                <a:srgbClr val="000000"/>
              </a:solidFill>
              <a:latin typeface="Heebo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200" y="2959100"/>
            <a:ext cx="31877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passive buzzer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800" y="8775700"/>
            <a:ext cx="15201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MAIN_MCU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FCW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부저를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시킴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4051300"/>
            <a:ext cx="6261100" cy="194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CTC(Clear Timer on Compare)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모드로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+ prescaler 64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OCR2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114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설정하여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2 kHz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고정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타이머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틱을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320000">
            <a:off x="5295900" y="5397500"/>
            <a:ext cx="5638800" cy="120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20000">
            <a:off x="1257300" y="5435600"/>
            <a:ext cx="56388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320000">
            <a:off x="5041900" y="5168900"/>
            <a:ext cx="6134100" cy="168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0000">
            <a:off x="901700" y="5168900"/>
            <a:ext cx="6197600" cy="168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689600" y="5295900"/>
            <a:ext cx="749300" cy="11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49400" y="6769100"/>
            <a:ext cx="749300" cy="11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817100" y="6769100"/>
            <a:ext cx="749300" cy="11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400" y="2667000"/>
            <a:ext cx="16192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80000">
            <a:off x="3213100" y="5588000"/>
            <a:ext cx="17399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320000">
            <a:off x="7239000" y="5588000"/>
            <a:ext cx="17399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12600" y="4381500"/>
            <a:ext cx="6299200" cy="3136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500" y="4356100"/>
            <a:ext cx="1714500" cy="1676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" y="4775200"/>
            <a:ext cx="850900" cy="850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00200" y="4775200"/>
            <a:ext cx="6477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700" y="5981700"/>
            <a:ext cx="1714500" cy="1676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51500" y="6400800"/>
            <a:ext cx="850900" cy="850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740400" y="6400800"/>
            <a:ext cx="6477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300000">
            <a:off x="9296400" y="4356100"/>
            <a:ext cx="1714500" cy="1676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300000">
            <a:off x="9728200" y="4775200"/>
            <a:ext cx="850900" cy="850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 rot="-300000">
            <a:off x="9855200" y="4775200"/>
            <a:ext cx="6477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Bold"/>
              </a:rPr>
              <a:t>12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51300" y="3263900"/>
            <a:ext cx="396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Sub MCU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724400" y="3771900"/>
            <a:ext cx="5575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Srf-02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부터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거리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측정값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수신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MAIN_MCU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에게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거리값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전송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부저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및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모터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제어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266700" y="7327900"/>
            <a:ext cx="4381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Main MCU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8800" y="7937500"/>
            <a:ext cx="44450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SUB_MUC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로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부터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거리값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수신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FCW_logic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알고리즘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수행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SUB_MCU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에게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하달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77200" y="73787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 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초음파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센서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(SRF02)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343900" y="7670800"/>
            <a:ext cx="392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l">
              <a:lnSpc>
                <a:spcPct val="124499"/>
              </a:lnSpc>
            </a:pPr>
            <a:endParaRPr/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초음파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센서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: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장애물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거리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측정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및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Sub MCU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로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거리데이터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송신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100" y="838200"/>
            <a:ext cx="7683500" cy="24257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 rot="1440000">
            <a:off x="2159000" y="5892800"/>
            <a:ext cx="3924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Heebo Light"/>
              </a:rPr>
              <a:t>UART #1</a:t>
            </a:r>
          </a:p>
        </p:txBody>
      </p:sp>
      <p:sp>
        <p:nvSpPr>
          <p:cNvPr id="36" name="TextBox 36"/>
          <p:cNvSpPr txBox="1"/>
          <p:nvPr/>
        </p:nvSpPr>
        <p:spPr>
          <a:xfrm rot="-1320000">
            <a:off x="6146800" y="5854700"/>
            <a:ext cx="3924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Heebo Light"/>
              </a:rPr>
              <a:t>I2C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103100" y="3606800"/>
            <a:ext cx="5397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D4752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초기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계획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system diagram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12800" y="2870200"/>
            <a:ext cx="5397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D4752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현재까지의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  System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784600" y="5842000"/>
            <a:ext cx="32131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838200"/>
            <a:ext cx="6629400" cy="242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0" y="3416300"/>
            <a:ext cx="3124200" cy="2387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40900" y="3581400"/>
            <a:ext cx="55118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일반</a:t>
            </a: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 OTA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3600" y="4330700"/>
            <a:ext cx="72136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Flash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펌웨어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전체를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무선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업데이트하는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방식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주요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기능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: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로봇이나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차량을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물리적으로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건드리지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않고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무선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통신망을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통해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원격에서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소프트웨어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및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설정을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변경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(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기능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업데이트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,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버그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수정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200" y="6527800"/>
            <a:ext cx="3124200" cy="238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1300" y="3632200"/>
            <a:ext cx="3810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1300" y="6756400"/>
            <a:ext cx="3810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" y="2667000"/>
            <a:ext cx="161925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4813300"/>
            <a:ext cx="1676400" cy="1587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740900" y="6692900"/>
            <a:ext cx="77089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축소</a:t>
            </a: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 OTA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53600" y="7442200"/>
            <a:ext cx="72136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EEPROM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에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저장된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핵심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파라미터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값만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유선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UART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를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통해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원격으로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업데이트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주요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기능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: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차량을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건드리지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않고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유선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UART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를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통해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실시간으로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핵심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파라미터를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변경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(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성능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최적화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231900"/>
            <a:ext cx="381000" cy="381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1104900"/>
            <a:ext cx="12242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6: PC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와의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통신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2984500"/>
            <a:ext cx="44196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298700"/>
            <a:ext cx="8674100" cy="292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0" y="2984500"/>
            <a:ext cx="22733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" y="5334000"/>
            <a:ext cx="8039100" cy="454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5334000"/>
            <a:ext cx="6172200" cy="3086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41500" y="3263900"/>
            <a:ext cx="36830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MAIN_MCU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3416300"/>
            <a:ext cx="82804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pySerial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라이브러리를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이용한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리눅스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UART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관리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모듈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사용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UART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통신을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통한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차량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상태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수신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OTA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모드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진입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업데이트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관리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70900" y="8559800"/>
            <a:ext cx="91440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기본적으로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차량의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수신받음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SUB_MCU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PC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거리값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차이가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이유는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OFFSET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처리를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MAIN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했기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때문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63200" y="2705100"/>
            <a:ext cx="7315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PC(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리눅스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기반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Supervisor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프로그램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8800" y="3340100"/>
            <a:ext cx="513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Heebo Light"/>
              </a:rPr>
              <a:t>UART #0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041400"/>
            <a:ext cx="381000" cy="381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939800"/>
            <a:ext cx="12242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6: MAIN PARAMETER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변경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(OTA)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2133600"/>
            <a:ext cx="6121400" cy="2451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0" y="2641600"/>
            <a:ext cx="82169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800" y="5092700"/>
            <a:ext cx="22733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300" y="4762500"/>
            <a:ext cx="8216900" cy="173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" y="4762500"/>
            <a:ext cx="6121400" cy="264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35200" y="1638300"/>
            <a:ext cx="36830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MAIN_MCU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88500" y="2870200"/>
            <a:ext cx="8280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 "OTA:BEGIN:MAIN"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입력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2000" y="1892300"/>
            <a:ext cx="7315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PC(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리눅스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기반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Supervisor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프로그램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94300" y="5397500"/>
            <a:ext cx="513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Heebo Light"/>
              </a:rPr>
              <a:t>UART #0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700" y="2324100"/>
            <a:ext cx="59563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OTA ACTIVE Flag = ON =&gt;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다른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동작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모두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정지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ota_target = MAIN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설정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 EEPROM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에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OTA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요청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플래그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저장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 "OTA:ACK:BEGIN:MAIN"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응답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현재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변경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가능한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값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4400" y="4927600"/>
            <a:ext cx="82804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":PARAM:&lt;KEY&gt;:&lt;VALUE&gt;"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형식의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ex) :PARAM:TTC_DANGER:25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반복해서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계속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하달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가능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3700" y="5168900"/>
            <a:ext cx="5715000" cy="163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수신된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PARAM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포맷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파싱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유효성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검사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내부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값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즉시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반영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변경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플래그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설정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(EEPROM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저장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대기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8458200"/>
            <a:ext cx="8216900" cy="838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753600" y="8699500"/>
            <a:ext cx="8280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"OTA:END"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입력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" y="7556500"/>
            <a:ext cx="6121400" cy="2641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82600" y="7924800"/>
            <a:ext cx="57150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 OTA ACTIVE Flag = OFF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변경된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EEPROM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저장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ota_target = IDLE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복귀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"OTA:ACK:END"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응답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정상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상태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(State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)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복귀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041400"/>
            <a:ext cx="3810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829300"/>
            <a:ext cx="7620000" cy="4343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3600" y="939800"/>
            <a:ext cx="12242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6: MAIN PARAMETER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변경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(OTA)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1200" y="1854200"/>
            <a:ext cx="8509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MAIN_MCU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변경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가능한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PARAMETER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000" y="2463800"/>
            <a:ext cx="59563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ttc_danger(0~10)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ttc_warning(0~15)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D_caution(0~500)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D_Emergency(0~500)</a:t>
            </a:r>
          </a:p>
          <a:p>
            <a:pPr lvl="0" algn="l">
              <a:lnSpc>
                <a:spcPct val="124499"/>
              </a:lnSpc>
            </a:pPr>
            <a:endParaRPr lang="en-US" sz="2200" b="0" i="0" u="none" strike="noStrike">
              <a:solidFill>
                <a:srgbClr val="000000"/>
              </a:solidFill>
              <a:latin typeface="Heebo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1000" y="4749800"/>
            <a:ext cx="17132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TTC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는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float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값임으로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PC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에서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10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을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곱한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값을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=&gt; MAIN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에서는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TTC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값이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들어왓을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경우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10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으로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나눈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몫과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나머지를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이용해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float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형태로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값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복원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3700" y="5994400"/>
            <a:ext cx="5956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계속해서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상태값이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출력되어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안보이지만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"OTA:BEGIN:MAIN"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입력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완료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상태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876300"/>
            <a:ext cx="381000" cy="381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1200" y="774700"/>
            <a:ext cx="79756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7: SUB PARAMETER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변경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(OTA)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0" y="1993900"/>
            <a:ext cx="51054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6500" y="2565400"/>
            <a:ext cx="47498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500" y="5156200"/>
            <a:ext cx="13716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6500" y="4470400"/>
            <a:ext cx="4838700" cy="283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4457700"/>
            <a:ext cx="5105400" cy="2501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518400" y="1524000"/>
            <a:ext cx="3479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3D4752"/>
                </a:solidFill>
                <a:latin typeface="Heebo Medium"/>
              </a:rPr>
              <a:t>MAIN MCU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77800" y="2844800"/>
            <a:ext cx="38862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 "OTA:BEGIN:SUB"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입력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5300" y="1892300"/>
            <a:ext cx="6921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3D4752"/>
                </a:solidFill>
                <a:latin typeface="Heebo Medium"/>
              </a:rPr>
              <a:t>PC(</a:t>
            </a:r>
            <a:r>
              <a:rPr lang="ko-KR" sz="2700" b="0" i="0" u="none" strike="noStrike">
                <a:solidFill>
                  <a:srgbClr val="3D4752"/>
                </a:solidFill>
                <a:ea typeface="Heebo Medium"/>
              </a:rPr>
              <a:t>리눅스</a:t>
            </a:r>
            <a:r>
              <a:rPr lang="en-US" sz="27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700" b="0" i="0" u="none" strike="noStrike">
                <a:solidFill>
                  <a:srgbClr val="3D4752"/>
                </a:solidFill>
                <a:ea typeface="Heebo Medium"/>
              </a:rPr>
              <a:t>기반</a:t>
            </a:r>
            <a:r>
              <a:rPr lang="en-US" sz="2700" b="0" i="0" u="none" strike="noStrike">
                <a:solidFill>
                  <a:srgbClr val="3D4752"/>
                </a:solidFill>
                <a:latin typeface="Heebo Medium"/>
              </a:rPr>
              <a:t> Supervisor</a:t>
            </a:r>
            <a:r>
              <a:rPr lang="ko-KR" sz="2700" b="0" i="0" u="none" strike="noStrike">
                <a:solidFill>
                  <a:srgbClr val="3D4752"/>
                </a:solidFill>
                <a:ea typeface="Heebo Medium"/>
              </a:rPr>
              <a:t>프로그램</a:t>
            </a:r>
            <a:r>
              <a:rPr lang="en-US" sz="2700" b="0" i="0" u="none" strike="noStrike">
                <a:solidFill>
                  <a:srgbClr val="3D4752"/>
                </a:solidFill>
                <a:latin typeface="Heebo Medium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600" y="5461000"/>
            <a:ext cx="4838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Heebo Light"/>
              </a:rPr>
              <a:t>UART #0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10300" y="2451100"/>
            <a:ext cx="50927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OTA ACTIVE Flag = ON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ota_target = SUB </a:t>
            </a:r>
            <a:r>
              <a:rPr lang="ko-KR" sz="1900" b="0" i="0" u="none" strike="noStrike">
                <a:solidFill>
                  <a:srgbClr val="000000"/>
                </a:solidFill>
                <a:ea typeface="Heebo Light"/>
              </a:rPr>
              <a:t>설정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"OTA:ACK:BEGIN:SUB" </a:t>
            </a:r>
            <a:r>
              <a:rPr lang="ko-KR" sz="1900" b="0" i="0" u="none" strike="noStrike">
                <a:solidFill>
                  <a:srgbClr val="000000"/>
                </a:solidFill>
                <a:ea typeface="Heebo Light"/>
              </a:rPr>
              <a:t>응답을</a:t>
            </a: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 PC</a:t>
            </a:r>
            <a:r>
              <a:rPr lang="ko-KR" sz="1900" b="0" i="0" u="none" strike="noStrike">
                <a:solidFill>
                  <a:srgbClr val="000000"/>
                </a:solidFill>
                <a:ea typeface="Heebo Light"/>
              </a:rPr>
              <a:t>로</a:t>
            </a: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SUB MCU</a:t>
            </a:r>
            <a:r>
              <a:rPr lang="ko-KR" sz="1900" b="0" i="0" u="none" strike="noStrike">
                <a:solidFill>
                  <a:srgbClr val="000000"/>
                </a:solidFill>
                <a:ea typeface="Heebo Light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 OTA </a:t>
            </a:r>
            <a:r>
              <a:rPr lang="ko-KR" sz="1900" b="0" i="0" u="none" strike="noStrike">
                <a:solidFill>
                  <a:srgbClr val="000000"/>
                </a:solidFill>
                <a:ea typeface="Heebo Light"/>
              </a:rPr>
              <a:t>진입</a:t>
            </a: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Heebo Light"/>
              </a:rPr>
              <a:t>토큰</a:t>
            </a: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  <a:r>
              <a:rPr lang="en-US" sz="1900" b="0" i="0" u="none" strike="noStrike">
                <a:solidFill>
                  <a:srgbClr val="000000"/>
                </a:solidFill>
                <a:latin typeface="Heebo Light"/>
              </a:rPr>
              <a:t> (0xFF, 0xFF)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36500" y="4889500"/>
            <a:ext cx="46228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":PARAM:&lt;KEY&gt;:&lt;VALUE&gt;"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형식의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ex):PARAM:MOTOR_SPEED_BASIC:220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반복해서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계속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하달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가능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10300" y="5588000"/>
            <a:ext cx="539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수신된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문자열을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그대로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SUB MCU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로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중계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3800" y="7861300"/>
            <a:ext cx="48387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865100" y="8077200"/>
            <a:ext cx="5613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"OTA:END"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입력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6800" y="7099300"/>
            <a:ext cx="5029200" cy="2501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700" y="1955800"/>
            <a:ext cx="4521200" cy="2311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700" y="4470400"/>
            <a:ext cx="4610100" cy="2311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700" y="6985000"/>
            <a:ext cx="4610100" cy="231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172200" y="7391400"/>
            <a:ext cx="5397500" cy="194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SUB MCU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로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OTA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종료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토큰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(0xFA, 0xFA)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ota_target = IDLE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OTA ACTIVE Flag = OFF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"OTA:ACK:END"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송신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5100" y="1409700"/>
            <a:ext cx="3479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3D4752"/>
                </a:solidFill>
                <a:latin typeface="Heebo Medium"/>
              </a:rPr>
              <a:t>SUB MCU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4200" y="2374900"/>
            <a:ext cx="4064000" cy="1308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0xFF, 0xFF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수신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시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sub_ota_active = 1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기존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바이너리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통신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중단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(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거리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 OTA TEXT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수신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모드로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전환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현재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값을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MAIN_MCU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로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송신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4200" y="4572000"/>
            <a:ext cx="3924300" cy="217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개행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('\n')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기준으로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한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줄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수신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PARAM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포맷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파싱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유효성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검사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sub_param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즉시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갱신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변경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플래그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(sub_param_change)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설정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"OTA:SUB:ACK:PARAM"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응답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전송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현재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상태</a:t>
            </a:r>
            <a:r>
              <a:rPr lang="en-US" sz="16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Heebo Light"/>
              </a:rPr>
              <a:t>재전송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0400" y="7620000"/>
            <a:ext cx="40640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0xFA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연속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수신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시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OTA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종료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변경된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EEPROM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저장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sub_ota_active = 0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기존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바이너리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통신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모드</a:t>
            </a:r>
            <a:r>
              <a:rPr lang="en-US" sz="17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Heebo Light"/>
              </a:rPr>
              <a:t>복귀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700" y="5245100"/>
            <a:ext cx="1371600" cy="10033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098800" y="5549900"/>
            <a:ext cx="4838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Heebo Light"/>
              </a:rPr>
              <a:t>UART #1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146800" y="9537700"/>
            <a:ext cx="53975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일반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주행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제어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송신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중단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SUB OTA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중계만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수행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82600" y="9398000"/>
            <a:ext cx="53975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모터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제어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초음파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측정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거리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송신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중단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파라미터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OTA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처리만</a:t>
            </a:r>
            <a:r>
              <a:rPr lang="en-US" sz="21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Heebo Light"/>
              </a:rPr>
              <a:t>수행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041400"/>
            <a:ext cx="3810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5384800"/>
            <a:ext cx="80772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807700" y="4356100"/>
            <a:ext cx="46355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3600" y="939800"/>
            <a:ext cx="12242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7: SUB PARAMETER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변경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(OTA)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200" y="1854200"/>
            <a:ext cx="8509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SUB_MCU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변경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900" b="0" i="0" u="none" strike="noStrike">
                <a:solidFill>
                  <a:srgbClr val="3D4752"/>
                </a:solidFill>
                <a:ea typeface="Heebo Medium"/>
              </a:rPr>
              <a:t>가능한</a:t>
            </a:r>
            <a:r>
              <a:rPr lang="en-US" sz="2900" b="0" i="0" u="none" strike="noStrike">
                <a:solidFill>
                  <a:srgbClr val="3D4752"/>
                </a:solidFill>
                <a:latin typeface="Heebo Medium"/>
              </a:rPr>
              <a:t> PARAMETER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2463800"/>
            <a:ext cx="90805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motor_speed_basic (0~250)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motor_speed_decrease (0~250)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dir_flag             = FORWARD (0:FORWARD or 1:BACKWARD)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8500" y="4356100"/>
            <a:ext cx="5956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계속해서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상태값이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출력되어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안보이지만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"OTA:BEGIN:SUB"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명령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입력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완료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상태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6900" y="4559300"/>
            <a:ext cx="8737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SUB OTA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모드에서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다른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동작은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모두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멈추고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DATA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를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기다리는</a:t>
            </a:r>
            <a:r>
              <a:rPr lang="en-US" sz="2200" b="0" i="0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Heebo Light"/>
              </a:rPr>
              <a:t>모습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00" y="4254500"/>
            <a:ext cx="2171700" cy="217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700" y="5080000"/>
            <a:ext cx="18669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2600" y="6527800"/>
            <a:ext cx="1701800" cy="170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0700" y="6934200"/>
            <a:ext cx="2578100" cy="257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1054100"/>
            <a:ext cx="94742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3238500"/>
            <a:ext cx="5969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05000" y="3238500"/>
            <a:ext cx="45339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프로젝트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5181600"/>
            <a:ext cx="596900" cy="59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79600" y="5156200"/>
            <a:ext cx="6210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프로젝트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목표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 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350000"/>
            <a:ext cx="596900" cy="596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79600" y="6299200"/>
            <a:ext cx="66167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프로젝트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개발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환경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3098800"/>
            <a:ext cx="161925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7518400"/>
            <a:ext cx="5969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79600" y="7531100"/>
            <a:ext cx="6210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기능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소개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및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구조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설명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00100" y="469900"/>
            <a:ext cx="2590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0" y="34290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144000" y="3467100"/>
            <a:ext cx="6210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프로젝트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수행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중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달라진점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800" y="4381500"/>
            <a:ext cx="596900" cy="59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144000" y="4419600"/>
            <a:ext cx="6210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시연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영상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5346700"/>
            <a:ext cx="596900" cy="596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144000" y="5410200"/>
            <a:ext cx="6210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결론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40894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955800" y="4127500"/>
            <a:ext cx="6210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역할</a:t>
            </a:r>
            <a:r>
              <a:rPr lang="en-US" sz="34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400" b="0" i="0" u="none" strike="noStrike">
                <a:solidFill>
                  <a:srgbClr val="3D4752"/>
                </a:solidFill>
                <a:ea typeface="Heebo Medium"/>
              </a:rPr>
              <a:t>분담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320000">
            <a:off x="1587500" y="5245100"/>
            <a:ext cx="6134100" cy="168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1841500" y="5499100"/>
            <a:ext cx="56388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320000">
            <a:off x="10007600" y="5499100"/>
            <a:ext cx="56388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20000">
            <a:off x="5969000" y="5537200"/>
            <a:ext cx="5638800" cy="120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320000">
            <a:off x="9753600" y="5283200"/>
            <a:ext cx="6134100" cy="168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0000">
            <a:off x="5613400" y="5283200"/>
            <a:ext cx="6197600" cy="168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401300" y="5410200"/>
            <a:ext cx="749300" cy="11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261100" y="6870700"/>
            <a:ext cx="749300" cy="11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28800" y="6870700"/>
            <a:ext cx="749300" cy="11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400" y="2667000"/>
            <a:ext cx="161925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80000">
            <a:off x="7924800" y="5702300"/>
            <a:ext cx="17399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320000">
            <a:off x="11950700" y="5702300"/>
            <a:ext cx="1739900" cy="812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1200" y="4457700"/>
            <a:ext cx="1714500" cy="1676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3000" y="4876800"/>
            <a:ext cx="850900" cy="850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311900" y="4889500"/>
            <a:ext cx="6477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1400" y="6096000"/>
            <a:ext cx="1714500" cy="1676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3200" y="6502400"/>
            <a:ext cx="850900" cy="850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452100" y="6515100"/>
            <a:ext cx="6477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300000">
            <a:off x="14008100" y="4470400"/>
            <a:ext cx="1714500" cy="1676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300000">
            <a:off x="14439900" y="4876800"/>
            <a:ext cx="850900" cy="850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 rot="-300000">
            <a:off x="14554200" y="4889500"/>
            <a:ext cx="6477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Bold"/>
              </a:rPr>
              <a:t>12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2700" y="2870200"/>
            <a:ext cx="396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Sub MCU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420100" y="3403600"/>
            <a:ext cx="5575300" cy="152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Srf-02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부터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거리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측정값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수신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MAIN_MCU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에게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거리값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전송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부저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및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모터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제어</a:t>
            </a:r>
          </a:p>
          <a:p>
            <a:pPr marL="342900" lvl="0" indent="-342900" algn="l">
              <a:lnSpc>
                <a:spcPct val="124499"/>
              </a:lnSpc>
              <a:buClr>
                <a:srgbClr val="D94925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D94925"/>
                </a:solidFill>
                <a:latin typeface="Heebo Light"/>
              </a:rPr>
              <a:t>OTA </a:t>
            </a: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업데이트</a:t>
            </a:r>
            <a:r>
              <a:rPr lang="en-US" sz="2000" b="0" i="0" u="none" strike="noStrike">
                <a:solidFill>
                  <a:srgbClr val="D94925"/>
                </a:solidFill>
                <a:latin typeface="Heebo Light"/>
              </a:rPr>
              <a:t>=&gt;EEPROM</a:t>
            </a: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에</a:t>
            </a:r>
            <a:r>
              <a:rPr lang="en-US" sz="20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변경</a:t>
            </a:r>
            <a:r>
              <a:rPr lang="en-US" sz="20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사항</a:t>
            </a:r>
            <a:r>
              <a:rPr lang="en-US" sz="20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저장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45000" y="7429500"/>
            <a:ext cx="4381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Main MCU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29200" y="7937500"/>
            <a:ext cx="7848600" cy="236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SUB_MUC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로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부터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거리값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수신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FCW_logic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알고리즘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수행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SUB_MCU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에게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명령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하달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PC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에게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현재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상태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값</a:t>
            </a:r>
            <a:r>
              <a:rPr lang="en-US" sz="21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646464"/>
                </a:solidFill>
                <a:ea typeface="Heebo Light"/>
              </a:rPr>
              <a:t>전송</a:t>
            </a:r>
          </a:p>
          <a:p>
            <a:pPr marL="342900" lvl="0" indent="-342900" algn="l">
              <a:lnSpc>
                <a:spcPct val="124499"/>
              </a:lnSpc>
              <a:buClr>
                <a:srgbClr val="D94925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D94925"/>
                </a:solidFill>
                <a:latin typeface="Heebo Light"/>
              </a:rPr>
              <a:t>OTA </a:t>
            </a:r>
            <a:r>
              <a:rPr lang="ko-KR" sz="2100" b="0" i="0" u="none" strike="noStrike">
                <a:solidFill>
                  <a:srgbClr val="D94925"/>
                </a:solidFill>
                <a:ea typeface="Heebo Light"/>
              </a:rPr>
              <a:t>업데이트</a:t>
            </a:r>
            <a:r>
              <a:rPr lang="en-US" sz="2100" b="0" i="0" u="none" strike="noStrike">
                <a:solidFill>
                  <a:srgbClr val="D94925"/>
                </a:solidFill>
                <a:latin typeface="Heebo Light"/>
              </a:rPr>
              <a:t>(TARGET===MAIN)=&gt;EEPROM</a:t>
            </a:r>
            <a:r>
              <a:rPr lang="ko-KR" sz="2100" b="0" i="0" u="none" strike="noStrike">
                <a:solidFill>
                  <a:srgbClr val="D94925"/>
                </a:solidFill>
                <a:ea typeface="Heebo Light"/>
              </a:rPr>
              <a:t>에</a:t>
            </a:r>
            <a:r>
              <a:rPr lang="en-US" sz="21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D94925"/>
                </a:solidFill>
                <a:ea typeface="Heebo Light"/>
              </a:rPr>
              <a:t>변경</a:t>
            </a:r>
            <a:r>
              <a:rPr lang="en-US" sz="21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D94925"/>
                </a:solidFill>
                <a:ea typeface="Heebo Light"/>
              </a:rPr>
              <a:t>사항</a:t>
            </a:r>
            <a:r>
              <a:rPr lang="en-US" sz="21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2100" b="0" i="0" u="none" strike="noStrike">
                <a:solidFill>
                  <a:srgbClr val="D94925"/>
                </a:solidFill>
                <a:ea typeface="Heebo Light"/>
              </a:rPr>
              <a:t>저장</a:t>
            </a:r>
          </a:p>
          <a:p>
            <a:pPr marL="342900" lvl="0" indent="-342900" algn="l">
              <a:lnSpc>
                <a:spcPct val="124499"/>
              </a:lnSpc>
              <a:buClr>
                <a:srgbClr val="D94925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D94925"/>
                </a:solidFill>
                <a:latin typeface="Heebo Light"/>
              </a:rPr>
              <a:t>OTA </a:t>
            </a:r>
            <a:r>
              <a:rPr lang="ko-KR" sz="2100" b="0" i="0" u="none" strike="noStrike">
                <a:solidFill>
                  <a:srgbClr val="D94925"/>
                </a:solidFill>
                <a:ea typeface="Heebo Light"/>
              </a:rPr>
              <a:t>중계</a:t>
            </a:r>
            <a:r>
              <a:rPr lang="en-US" sz="2100" b="0" i="0" u="none" strike="noStrike">
                <a:solidFill>
                  <a:srgbClr val="D94925"/>
                </a:solidFill>
                <a:latin typeface="Heebo Light"/>
              </a:rPr>
              <a:t> (TARGET == SUB)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88900" y="74803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 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초음파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센서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(SRF02)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55600" y="8178800"/>
            <a:ext cx="3924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D94925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D94925"/>
                </a:solidFill>
                <a:latin typeface="Heebo Light"/>
              </a:rPr>
              <a:t>SUB OTA </a:t>
            </a:r>
            <a:r>
              <a:rPr lang="ko-KR" sz="1800" b="0" i="0" u="none" strike="noStrike">
                <a:solidFill>
                  <a:srgbClr val="D94925"/>
                </a:solidFill>
                <a:ea typeface="Heebo Light"/>
              </a:rPr>
              <a:t>동작</a:t>
            </a:r>
            <a:r>
              <a:rPr lang="en-US" sz="18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D94925"/>
                </a:solidFill>
                <a:ea typeface="Heebo Light"/>
              </a:rPr>
              <a:t>시</a:t>
            </a:r>
            <a:r>
              <a:rPr lang="en-US" sz="18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D94925"/>
                </a:solidFill>
                <a:ea typeface="Heebo Light"/>
              </a:rPr>
              <a:t>측정</a:t>
            </a:r>
            <a:r>
              <a:rPr lang="en-US" sz="18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D94925"/>
                </a:solidFill>
                <a:ea typeface="Heebo Light"/>
              </a:rPr>
              <a:t>정지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초음파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센서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: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장애물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거리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측정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및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Sub MCU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로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거리데이터</a:t>
            </a:r>
            <a:r>
              <a:rPr lang="en-US" sz="18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1800" b="0" i="0" u="none" strike="noStrike">
                <a:solidFill>
                  <a:srgbClr val="646464"/>
                </a:solidFill>
                <a:ea typeface="Heebo Light"/>
              </a:rPr>
              <a:t>송신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700" y="850900"/>
            <a:ext cx="9842500" cy="24257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 rot="1440000">
            <a:off x="6870700" y="6007100"/>
            <a:ext cx="3924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Heebo Light"/>
              </a:rPr>
              <a:t>UART #1</a:t>
            </a:r>
          </a:p>
        </p:txBody>
      </p:sp>
      <p:sp>
        <p:nvSpPr>
          <p:cNvPr id="36" name="TextBox 36"/>
          <p:cNvSpPr txBox="1"/>
          <p:nvPr/>
        </p:nvSpPr>
        <p:spPr>
          <a:xfrm rot="-1320000">
            <a:off x="10858500" y="5956300"/>
            <a:ext cx="3924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Heebo Light"/>
              </a:rPr>
              <a:t>I2C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8800" y="6045200"/>
            <a:ext cx="1714500" cy="1676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7900" y="6451600"/>
            <a:ext cx="850900" cy="8509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2336800" y="6464300"/>
            <a:ext cx="6477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320000">
            <a:off x="3632200" y="5613400"/>
            <a:ext cx="1739900" cy="8128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 rot="-1320000">
            <a:off x="2540000" y="5867400"/>
            <a:ext cx="3924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Heebo Light"/>
              </a:rPr>
              <a:t>UART #0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146300" y="5410200"/>
            <a:ext cx="749300" cy="1143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825500" y="3365500"/>
            <a:ext cx="396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PC(Supervisor program)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66800" y="4013200"/>
            <a:ext cx="5575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MAIN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으로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부터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받은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현재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상태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로그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출력</a:t>
            </a:r>
          </a:p>
          <a:p>
            <a:pPr marL="342900" lvl="0" indent="-342900" algn="l">
              <a:lnSpc>
                <a:spcPct val="124499"/>
              </a:lnSpc>
              <a:buClr>
                <a:srgbClr val="D94925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D94925"/>
                </a:solidFill>
                <a:latin typeface="Heebo Light"/>
              </a:rPr>
              <a:t>OTA </a:t>
            </a: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업데이트할</a:t>
            </a:r>
            <a:r>
              <a:rPr lang="en-US" sz="20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타겟을</a:t>
            </a:r>
            <a:r>
              <a:rPr lang="en-US" sz="20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선정해</a:t>
            </a:r>
            <a:br>
              <a:rPr lang="ko-KR" sz="2000" b="0" i="0" u="none" strike="noStrike">
                <a:solidFill>
                  <a:srgbClr val="D94925"/>
                </a:solidFill>
                <a:ea typeface="Heebo Light"/>
              </a:rPr>
            </a:b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업데이트</a:t>
            </a:r>
            <a:r>
              <a:rPr lang="en-US" sz="2000" b="0" i="0" u="none" strike="noStrike">
                <a:solidFill>
                  <a:srgbClr val="D94925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D94925"/>
                </a:solidFill>
                <a:ea typeface="Heebo Light"/>
              </a:rPr>
              <a:t>진행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838200"/>
            <a:ext cx="10947400" cy="2425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9600" y="3352800"/>
            <a:ext cx="55118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PC</a:t>
            </a: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에서의</a:t>
            </a: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연산처리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" y="4102100"/>
            <a:ext cx="72136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실시간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제어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특성과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시스템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응답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지연을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고려할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때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주행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판단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로직을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PC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에서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수행하는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구조는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통신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지연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및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의존성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증가로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인해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안정적인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제어에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불리하다고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판단함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327400"/>
            <a:ext cx="3810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2667000"/>
            <a:ext cx="161925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09600" y="6883400"/>
            <a:ext cx="55118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MCU</a:t>
            </a: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에서의</a:t>
            </a: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연산처리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2300" y="7632700"/>
            <a:ext cx="99568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실시간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제어가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중요한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FCW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판단과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주행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로직은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MAIN MCU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에서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직접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처리하도록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구조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변경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MAIN MCU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가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전체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시스템을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제어하는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OS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역할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수행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PC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는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모니터링과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OTA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파라미터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설정만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담당하도록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역할</a:t>
            </a:r>
            <a:r>
              <a:rPr lang="en-US" sz="20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000" b="0" i="0" u="none" strike="noStrike">
                <a:solidFill>
                  <a:srgbClr val="646464"/>
                </a:solidFill>
                <a:ea typeface="Heebo Light"/>
              </a:rPr>
              <a:t>구분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6946900"/>
            <a:ext cx="3810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5588000"/>
            <a:ext cx="10668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2300" y="4267200"/>
            <a:ext cx="10045700" cy="3352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432800" y="3886200"/>
            <a:ext cx="5397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D4752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초기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계획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기능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구조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57200"/>
            <a:ext cx="9956800" cy="242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2006600"/>
            <a:ext cx="16192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552700"/>
            <a:ext cx="10045700" cy="335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6642100"/>
            <a:ext cx="10058400" cy="3429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0200" y="2324100"/>
            <a:ext cx="5397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D4752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초기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계획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기능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구조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4000" y="6159500"/>
            <a:ext cx="5397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D4752"/>
              </a:buClr>
              <a:buFont typeface="Arial"/>
              <a:buChar char="●"/>
            </a:pP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프로젝트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최종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 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기능</a:t>
            </a:r>
            <a:r>
              <a:rPr lang="en-US" sz="28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2800" b="0" i="0" u="none" strike="noStrike">
                <a:solidFill>
                  <a:srgbClr val="3D4752"/>
                </a:solidFill>
                <a:ea typeface="Heebo Medium"/>
              </a:rPr>
              <a:t>구조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99800" y="8369300"/>
            <a:ext cx="78486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646464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646464"/>
                </a:solidFill>
                <a:ea typeface="Heebo Light"/>
              </a:rPr>
              <a:t>초기</a:t>
            </a:r>
            <a:r>
              <a:rPr lang="en-US" sz="23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300" b="0" i="0" u="none" strike="noStrike">
                <a:solidFill>
                  <a:srgbClr val="646464"/>
                </a:solidFill>
                <a:ea typeface="Heebo Light"/>
              </a:rPr>
              <a:t>계획한</a:t>
            </a:r>
            <a:r>
              <a:rPr lang="en-US" sz="23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300" b="0" i="0" u="none" strike="noStrike">
                <a:solidFill>
                  <a:srgbClr val="646464"/>
                </a:solidFill>
                <a:ea typeface="Heebo Light"/>
              </a:rPr>
              <a:t>모든</a:t>
            </a:r>
            <a:r>
              <a:rPr lang="en-US" sz="23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300" b="0" i="0" u="none" strike="noStrike">
                <a:solidFill>
                  <a:srgbClr val="646464"/>
                </a:solidFill>
                <a:ea typeface="Heebo Light"/>
              </a:rPr>
              <a:t>기능</a:t>
            </a:r>
            <a:r>
              <a:rPr lang="en-US" sz="23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300" b="0" i="0" u="none" strike="noStrike">
                <a:solidFill>
                  <a:srgbClr val="646464"/>
                </a:solidFill>
                <a:ea typeface="Heebo Light"/>
              </a:rPr>
              <a:t>구현에</a:t>
            </a:r>
            <a:r>
              <a:rPr lang="en-US" sz="23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300" b="0" i="0" u="none" strike="noStrike">
                <a:solidFill>
                  <a:srgbClr val="646464"/>
                </a:solidFill>
                <a:ea typeface="Heebo Light"/>
              </a:rPr>
              <a:t>성공</a:t>
            </a:r>
            <a:r>
              <a:rPr lang="en-US" sz="2300" b="0" i="0" u="none" strike="noStrike">
                <a:solidFill>
                  <a:srgbClr val="646464"/>
                </a:solidFill>
                <a:latin typeface="Heebo Light"/>
              </a:rPr>
              <a:t> + </a:t>
            </a:r>
            <a:r>
              <a:rPr lang="ko-KR" sz="2300" b="0" i="0" u="none" strike="noStrike">
                <a:solidFill>
                  <a:srgbClr val="646464"/>
                </a:solidFill>
                <a:ea typeface="Heebo Light"/>
              </a:rPr>
              <a:t>기능</a:t>
            </a:r>
            <a:r>
              <a:rPr lang="en-US" sz="2300" b="0" i="0" u="none" strike="noStrike">
                <a:solidFill>
                  <a:srgbClr val="646464"/>
                </a:solidFill>
                <a:latin typeface="Heebo Light"/>
              </a:rPr>
              <a:t> </a:t>
            </a:r>
            <a:r>
              <a:rPr lang="ko-KR" sz="2300" b="0" i="0" u="none" strike="noStrike">
                <a:solidFill>
                  <a:srgbClr val="646464"/>
                </a:solidFill>
                <a:ea typeface="Heebo Light"/>
              </a:rPr>
              <a:t>추가</a:t>
            </a:r>
            <a:r>
              <a:rPr lang="en-US" sz="2300" b="0" i="0" u="none" strike="noStrike">
                <a:solidFill>
                  <a:srgbClr val="646464"/>
                </a:solidFill>
                <a:latin typeface="Heebo Light"/>
              </a:rPr>
              <a:t>(FCW)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1866900"/>
            <a:ext cx="16192500" cy="25400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rot="-5400000">
            <a:off x="4813300" y="-1003300"/>
            <a:ext cx="8013700" cy="1423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431800"/>
            <a:ext cx="5041900" cy="242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-5400000">
            <a:off x="4165600" y="-3949700"/>
            <a:ext cx="10172700" cy="1807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6670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838200"/>
            <a:ext cx="4686300" cy="2425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74800" y="3517900"/>
            <a:ext cx="71755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한계점</a:t>
            </a: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및</a:t>
            </a: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개선</a:t>
            </a: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방향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4559300"/>
            <a:ext cx="7962900" cy="3505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74800" y="4864100"/>
            <a:ext cx="68453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초음파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거리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변화에만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의존하여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속도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추정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정밀도가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낮음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-&gt;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인코더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피드백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루프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도입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및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Sub MCU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기반의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정밀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속도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계산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로직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4800" y="5702300"/>
            <a:ext cx="60833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FCW (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전방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충돌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경고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)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기능에만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국한됨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-&gt; IR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센서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등을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통합하여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LKA (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차선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유지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보조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)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기능을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추가하고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, FCW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와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LKA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로직을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통합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운영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4800" y="6883400"/>
            <a:ext cx="63881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단순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PWM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기반의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가감속만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구현되어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속도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유지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성능이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불안정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-&gt;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인코더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데이터를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활용한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PID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제어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알고리즘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적용을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통해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정속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주행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및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정밀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제어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구현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7500" y="3670300"/>
            <a:ext cx="3810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779000" y="3606800"/>
            <a:ext cx="71755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미래</a:t>
            </a: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확장</a:t>
            </a:r>
            <a:r>
              <a:rPr lang="en-US" sz="3100" b="0" i="0" u="none" strike="noStrike">
                <a:solidFill>
                  <a:srgbClr val="3D4752"/>
                </a:solidFill>
                <a:latin typeface="Heebo Medium"/>
              </a:rPr>
              <a:t> </a:t>
            </a:r>
            <a:r>
              <a:rPr lang="ko-KR" sz="3100" b="0" i="0" u="none" strike="noStrike">
                <a:solidFill>
                  <a:srgbClr val="3D4752"/>
                </a:solidFill>
                <a:ea typeface="Heebo Medium"/>
              </a:rPr>
              <a:t>가능성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4660900"/>
            <a:ext cx="7962900" cy="3505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76400" y="4965700"/>
            <a:ext cx="68453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초음파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거리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변화에만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의존하여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속도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추정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정밀도가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낮음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-&gt;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엔코더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피드백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루프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도입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및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Sub MCU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기반의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정밀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속도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계산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로직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6400" y="5803900"/>
            <a:ext cx="67437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flash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메모리를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수정하지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않았기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때문에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진정한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OTA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라고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할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수는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없음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-&gt; hex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코드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기반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flash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메모리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수정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가능하도록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구현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6400" y="6985000"/>
            <a:ext cx="63881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단순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PWM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기반의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가감속만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구현되어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속도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유지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성능이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불안정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-&gt;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엔코더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데이터를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활용한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PID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제어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알고리즘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적용을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통해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정속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주행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및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정밀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제어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구현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4660900"/>
            <a:ext cx="7962900" cy="331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3505200"/>
            <a:ext cx="381000" cy="381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4965700"/>
            <a:ext cx="317500" cy="317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512300" y="4965700"/>
            <a:ext cx="241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07600" y="4965700"/>
            <a:ext cx="68453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고급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ADAS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기능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통합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: PID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제어와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LKA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기반의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경로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추종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알고리즘을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Main MCU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에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통합하여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자율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주행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레벨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확장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5803900"/>
            <a:ext cx="317500" cy="317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512300" y="5803900"/>
            <a:ext cx="241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07600" y="5803900"/>
            <a:ext cx="60833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무선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통합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: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현재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유선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기반의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OTA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튜닝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시스템을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Bluetooth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또는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Wi-Fi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통신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모듈로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교체하여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완전한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무선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(OTA)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환경</a:t>
            </a:r>
            <a:r>
              <a:rPr lang="en-US" sz="21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2100" b="0" i="0" u="none" strike="noStrike">
                <a:solidFill>
                  <a:srgbClr val="3D4752"/>
                </a:solidFill>
                <a:ea typeface="Heebo Regular"/>
              </a:rPr>
              <a:t>구축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6985000"/>
            <a:ext cx="317500" cy="317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512300" y="6985000"/>
            <a:ext cx="241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07600" y="6985000"/>
            <a:ext cx="6388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SDV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기반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모니터링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시스템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구축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: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모든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센서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및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제어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상태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데이터를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클라우드로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전송하여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원격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진단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시스템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개발에</a:t>
            </a:r>
            <a:r>
              <a:rPr lang="en-US" sz="1900" b="0" i="0" u="none" strike="noStrike">
                <a:solidFill>
                  <a:srgbClr val="3D4752"/>
                </a:solidFill>
                <a:latin typeface="Heebo Regular"/>
              </a:rPr>
              <a:t> </a:t>
            </a:r>
            <a:r>
              <a:rPr lang="ko-KR" sz="1900" b="0" i="0" u="none" strike="noStrike">
                <a:solidFill>
                  <a:srgbClr val="3D4752"/>
                </a:solidFill>
                <a:ea typeface="Heebo Regular"/>
              </a:rPr>
              <a:t>활용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5016500"/>
            <a:ext cx="317500" cy="3175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79500" y="5029200"/>
            <a:ext cx="241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" y="5854700"/>
            <a:ext cx="317500" cy="317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079500" y="5854700"/>
            <a:ext cx="241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7035800"/>
            <a:ext cx="317500" cy="3175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079500" y="7035800"/>
            <a:ext cx="241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8432800"/>
            <a:ext cx="13817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0" y="7467600"/>
            <a:ext cx="2413000" cy="228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257300"/>
            <a:ext cx="14795500" cy="659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05600" y="7810500"/>
            <a:ext cx="8877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https://github.com/tnwlvos/MINI_SDV_SYSTEM/tree/ota_fcw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022600"/>
            <a:ext cx="3810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850900"/>
            <a:ext cx="8775700" cy="336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7900" y="3975100"/>
            <a:ext cx="16344900" cy="449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자동차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산업은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중심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소프트웨어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중심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(SDV)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전환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</a:p>
          <a:p>
            <a:pPr lvl="1" algn="l">
              <a:lnSpc>
                <a:spcPct val="116199"/>
              </a:lnSpc>
            </a:pPr>
            <a:endParaRPr lang="ko-KR" sz="32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차량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기능의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대부분이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소프트웨어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업데이트로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개선되는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시대에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대응하기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,ECU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중앙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OS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, OTA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기능에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이해가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필수적</a:t>
            </a:r>
          </a:p>
          <a:p>
            <a:pPr lvl="1" algn="l">
              <a:lnSpc>
                <a:spcPct val="116199"/>
              </a:lnSpc>
            </a:pPr>
            <a:endParaRPr lang="ko-KR" sz="32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“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자동차의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기능이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소프트웨어로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정의되고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업데이트되는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”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마이크로컨트롤러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수준에서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체험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재현해보기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위함</a:t>
            </a:r>
          </a:p>
          <a:p>
            <a:pPr lvl="1" algn="l">
              <a:lnSpc>
                <a:spcPct val="116199"/>
              </a:lnSpc>
            </a:pPr>
            <a:endParaRPr lang="ko-KR" sz="3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73200" y="2921000"/>
            <a:ext cx="1790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0" y="0"/>
            <a:ext cx="13589000" cy="396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100" y="3962400"/>
            <a:ext cx="13982700" cy="328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7251700"/>
            <a:ext cx="13589000" cy="303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" y="4051300"/>
            <a:ext cx="46863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0" y="3530600"/>
            <a:ext cx="9499600" cy="628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4635500"/>
            <a:ext cx="3810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330200"/>
            <a:ext cx="8775700" cy="336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9800" y="4546600"/>
            <a:ext cx="9829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FCW LOGIC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충돌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회피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중심의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직선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자율주행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6350000"/>
            <a:ext cx="3810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6300" y="6235700"/>
            <a:ext cx="10337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PC–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차량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상태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모니터링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제어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통신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7962900"/>
            <a:ext cx="3810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39800" y="7899400"/>
            <a:ext cx="10871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OTA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주행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파라미터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업데이트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3136900"/>
            <a:ext cx="381000" cy="381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52500" y="3048000"/>
            <a:ext cx="10985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SUB MCU · MAIN MCU · PC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계층적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모듈화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구조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설계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247900"/>
            <a:ext cx="3810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355600"/>
            <a:ext cx="10820400" cy="323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900" y="3022600"/>
            <a:ext cx="8636000" cy="5702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90600" y="2159000"/>
            <a:ext cx="33274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영역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제한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39300" y="2476500"/>
            <a:ext cx="163449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임베디드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프로세서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1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강의자료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내용</a:t>
            </a:r>
          </a:p>
          <a:p>
            <a:pPr lvl="1" algn="l">
              <a:lnSpc>
                <a:spcPct val="116199"/>
              </a:lnSpc>
            </a:pPr>
            <a:endParaRPr lang="ko-KR" sz="3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8800" y="2857500"/>
            <a:ext cx="9309100" cy="681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Flash(hex)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Fuse bit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변경은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프로그래머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(USBasp, AVRISP mkII, Atmel-ICE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  <a:p>
            <a:pPr lvl="1" algn="l">
              <a:lnSpc>
                <a:spcPct val="116199"/>
              </a:lnSpc>
            </a:pPr>
            <a:endParaRPr lang="ko-KR" sz="27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프로그래머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제약으로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변경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파라미터는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EEPROM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관리하도록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초기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그대로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1" algn="l">
              <a:lnSpc>
                <a:spcPct val="116199"/>
              </a:lnSpc>
            </a:pPr>
            <a:endParaRPr lang="en-US" sz="27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단일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초음파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센서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구조로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정면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직선상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장애물에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대해서만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신뢰도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인식이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1" algn="l">
              <a:lnSpc>
                <a:spcPct val="116199"/>
              </a:lnSpc>
            </a:pPr>
            <a:endParaRPr lang="ko-KR" sz="27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엔코더가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DC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사용함에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정확한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토크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추정이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불가능</a:t>
            </a:r>
          </a:p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=&gt;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동일한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속력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명령을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인가하였으나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차이로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완전한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직선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주행에는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한계가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존재함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카메라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레이더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라이다가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초음파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FCW_Logic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8702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3784600"/>
            <a:ext cx="8293100" cy="337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6553200"/>
            <a:ext cx="10198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1536700"/>
            <a:ext cx="6121400" cy="835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0" y="2870200"/>
            <a:ext cx="8166100" cy="158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8900" b="0" i="0" u="none" strike="noStrike" spc="-100">
                <a:solidFill>
                  <a:srgbClr val="3D4752"/>
                </a:solidFill>
                <a:latin typeface="Heebo Medium"/>
              </a:rPr>
              <a:t>Introduction 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97536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1231900"/>
            <a:ext cx="3810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2349500"/>
            <a:ext cx="1905000" cy="181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134600" y="-203200"/>
            <a:ext cx="6883400" cy="942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9131300"/>
            <a:ext cx="4559300" cy="660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00100" y="1104900"/>
            <a:ext cx="10668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1: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초음파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거리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측정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(SUB_MCU)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800" y="1739900"/>
            <a:ext cx="9309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srf-02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95600" y="2540000"/>
            <a:ext cx="85217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:11~16cm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: 6m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발사각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: 50~60°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3700" y="4203700"/>
            <a:ext cx="72263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I2C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통신을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SUB_MCU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에게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측정된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거리값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1" algn="l">
              <a:lnSpc>
                <a:spcPct val="116199"/>
              </a:lnSpc>
            </a:pPr>
            <a:endParaRPr lang="ko-KR" sz="25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반영해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초음파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센서를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11cm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뒤로이격시킴</a:t>
            </a:r>
          </a:p>
          <a:p>
            <a:pPr lvl="1" algn="l">
              <a:lnSpc>
                <a:spcPct val="116199"/>
              </a:lnSpc>
            </a:pPr>
            <a:endParaRPr lang="ko-KR" sz="25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SUB_MCU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에선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측정된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거리값을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LCD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출력</a:t>
            </a:r>
          </a:p>
          <a:p>
            <a:pPr lvl="1" algn="l">
              <a:lnSpc>
                <a:spcPct val="116199"/>
              </a:lnSpc>
            </a:pPr>
            <a:endParaRPr lang="ko-KR" sz="25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MAIN_MCU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에게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측정된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거리값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송신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(UART0)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700" y="8636000"/>
            <a:ext cx="12852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(1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차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저역통과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31200" y="8305800"/>
            <a:ext cx="10655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D_filtered: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완료된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α: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계수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과거의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얼마나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믿을지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정하는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가중치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D_now: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측정된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D_prev: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직전에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필터처리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되었던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445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" y="469900"/>
            <a:ext cx="2438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3C0D4"/>
                </a:solidFill>
                <a:latin typeface="Heebo ExtraBold"/>
              </a:rPr>
              <a:t>Tech University of Korea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63100"/>
            <a:ext cx="187833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1231900"/>
            <a:ext cx="3810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7264400"/>
            <a:ext cx="47117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254500"/>
            <a:ext cx="31369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300" y="5422900"/>
            <a:ext cx="31369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0200" y="4546600"/>
            <a:ext cx="14224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6200" y="7327900"/>
            <a:ext cx="17526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8900" y="4660900"/>
            <a:ext cx="16256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0200" y="7658100"/>
            <a:ext cx="1422400" cy="1193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00100" y="1104900"/>
            <a:ext cx="17538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2: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초음파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FCW_LOGIC:Forward Collision Warning System(MAIN_MCU)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0100" y="6629400"/>
            <a:ext cx="5016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수식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(1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차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저역통과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9900" y="8051800"/>
            <a:ext cx="10655300" cy="147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V_filtered: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완료된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β: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계수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과거의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얼마나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믿을지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정하는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가중치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V_now: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측정된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V_prev: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직전에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필터처리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되었던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1200" y="3683000"/>
            <a:ext cx="12852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변화량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변화량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17100" y="3835400"/>
            <a:ext cx="1714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상대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7100" y="6578600"/>
            <a:ext cx="5588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TTC(Time to Collision)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6200" y="8623300"/>
            <a:ext cx="51562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d: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전방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장애물까지의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(cm)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v: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필터링된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상대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(cm/s)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3700" y="2133600"/>
            <a:ext cx="9309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SUB_MUC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로부터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전달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거리값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(UART1)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" y="2806700"/>
            <a:ext cx="12852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Offset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전달받은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거리값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- Offset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(11.0cm)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2260</Words>
  <Application>Microsoft Office PowerPoint</Application>
  <PresentationFormat>사용자 지정</PresentationFormat>
  <Paragraphs>300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Heebo Medium</vt:lpstr>
      <vt:lpstr>Heebo Light</vt:lpstr>
      <vt:lpstr>Calibri</vt:lpstr>
      <vt:lpstr>Heebo ExtraBold</vt:lpstr>
      <vt:lpstr>Pretendard Bold</vt:lpstr>
      <vt:lpstr>Arial</vt:lpstr>
      <vt:lpstr>Pretendard Regular</vt:lpstr>
      <vt:lpstr>Heebo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LEESANGHUN</dc:creator>
  <cp:lastModifiedBy>이상훈(2021146025)</cp:lastModifiedBy>
  <cp:revision>2</cp:revision>
  <dcterms:created xsi:type="dcterms:W3CDTF">2006-08-16T00:00:00Z</dcterms:created>
  <dcterms:modified xsi:type="dcterms:W3CDTF">2025-12-18T22:58:53Z</dcterms:modified>
</cp:coreProperties>
</file>